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21" r:id="rId1"/>
  </p:sldMasterIdLst>
  <p:notesMasterIdLst>
    <p:notesMasterId r:id="rId16"/>
  </p:notesMasterIdLst>
  <p:sldIdLst>
    <p:sldId id="256" r:id="rId2"/>
    <p:sldId id="257" r:id="rId3"/>
    <p:sldId id="278" r:id="rId4"/>
    <p:sldId id="279" r:id="rId5"/>
    <p:sldId id="272" r:id="rId6"/>
    <p:sldId id="259" r:id="rId7"/>
    <p:sldId id="281" r:id="rId8"/>
    <p:sldId id="280" r:id="rId9"/>
    <p:sldId id="273" r:id="rId10"/>
    <p:sldId id="283" r:id="rId11"/>
    <p:sldId id="282" r:id="rId12"/>
    <p:sldId id="284" r:id="rId13"/>
    <p:sldId id="274" r:id="rId14"/>
    <p:sldId id="277" r:id="rId1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182" autoAdjust="0"/>
    <p:restoredTop sz="94660"/>
  </p:normalViewPr>
  <p:slideViewPr>
    <p:cSldViewPr snapToGrid="0">
      <p:cViewPr varScale="1">
        <p:scale>
          <a:sx n="109" d="100"/>
          <a:sy n="109" d="100"/>
        </p:scale>
        <p:origin x="590"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133EB3-3DC0-4440-94EC-8724249E0A95}" type="datetimeFigureOut">
              <a:rPr lang="es-CL" smtClean="0"/>
              <a:t>05-07-2022</a:t>
            </a:fld>
            <a:endParaRPr lang="es-C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es-ES"/>
              <a:t>Editar los estilos de texto del patrón
Segundo nivel
Tercer nivel
Cuarto nivel
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290839-F3EE-ED41-A6BE-EDBB08BBA119}" type="slidenum">
              <a:rPr lang="es-CL" smtClean="0"/>
              <a:t>‹Nº›</a:t>
            </a:fld>
            <a:endParaRPr lang="es-CL"/>
          </a:p>
        </p:txBody>
      </p:sp>
    </p:spTree>
    <p:extLst>
      <p:ext uri="{BB962C8B-B14F-4D97-AF65-F5344CB8AC3E}">
        <p14:creationId xmlns:p14="http://schemas.microsoft.com/office/powerpoint/2010/main" val="21451730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1" y="0"/>
            <a:ext cx="1728788" cy="5143501"/>
            <a:chOff x="0" y="0"/>
            <a:chExt cx="2305051" cy="6858001"/>
          </a:xfrm>
          <a:gradFill flip="none" rotWithShape="1">
            <a:gsLst>
              <a:gs pos="0">
                <a:schemeClr val="tx2"/>
              </a:gs>
              <a:gs pos="100000">
                <a:schemeClr val="tx2">
                  <a:lumMod val="75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407319" y="841772"/>
            <a:ext cx="6593681" cy="1790700"/>
          </a:xfrm>
        </p:spPr>
        <p:txBody>
          <a:bodyPr anchor="b">
            <a:normAutofit/>
          </a:bodyPr>
          <a:lstStyle>
            <a:lvl1pPr algn="l">
              <a:defRPr sz="36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407319" y="2701528"/>
            <a:ext cx="6593681" cy="1241822"/>
          </a:xfrm>
        </p:spPr>
        <p:txBody>
          <a:bodyPr>
            <a:normAutofit/>
          </a:bodyPr>
          <a:lstStyle>
            <a:lvl1pPr marL="0" indent="0" algn="l">
              <a:buNone/>
              <a:defRPr sz="1500" cap="all" baseline="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5308133" y="4057651"/>
            <a:ext cx="2057400" cy="273844"/>
          </a:xfrm>
        </p:spPr>
        <p:txBody>
          <a:bodyPr/>
          <a:lstStyle/>
          <a:p>
            <a:r>
              <a:rPr lang="es-CL"/>
              <a:t>2020</a:t>
            </a:r>
            <a:endParaRPr lang="en-US" dirty="0"/>
          </a:p>
        </p:txBody>
      </p:sp>
      <p:sp>
        <p:nvSpPr>
          <p:cNvPr id="5" name="Footer Placeholder 4"/>
          <p:cNvSpPr>
            <a:spLocks noGrp="1"/>
          </p:cNvSpPr>
          <p:nvPr>
            <p:ph type="ftr" sz="quarter" idx="11"/>
          </p:nvPr>
        </p:nvSpPr>
        <p:spPr>
          <a:xfrm>
            <a:off x="1407318" y="4057651"/>
            <a:ext cx="3843665" cy="273844"/>
          </a:xfrm>
        </p:spPr>
        <p:txBody>
          <a:bodyPr/>
          <a:lstStyle/>
          <a:p>
            <a:pPr algn="r"/>
            <a:endParaRPr lang="en-US" dirty="0"/>
          </a:p>
        </p:txBody>
      </p:sp>
      <p:sp>
        <p:nvSpPr>
          <p:cNvPr id="6" name="Slide Number Placeholder 5"/>
          <p:cNvSpPr>
            <a:spLocks noGrp="1"/>
          </p:cNvSpPr>
          <p:nvPr>
            <p:ph type="sldNum" sz="quarter" idx="12"/>
          </p:nvPr>
        </p:nvSpPr>
        <p:spPr>
          <a:xfrm>
            <a:off x="7422684" y="4057650"/>
            <a:ext cx="578317" cy="273844"/>
          </a:xfrm>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2733080004"/>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56058" y="3228499"/>
            <a:ext cx="7434266" cy="614516"/>
          </a:xfrm>
        </p:spPr>
        <p:txBody>
          <a:bodyPr anchor="b">
            <a:normAutofit/>
          </a:bodyPr>
          <a:lstStyle>
            <a:lvl1pPr>
              <a:defRPr sz="24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856058" y="454819"/>
            <a:ext cx="7434266" cy="2474834"/>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856024" y="3843015"/>
            <a:ext cx="7433144" cy="511854"/>
          </a:xfrm>
        </p:spPr>
        <p:txBody>
          <a:bodyP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r>
              <a:rPr lang="es-CL"/>
              <a:t>2020</a:t>
            </a:r>
            <a:endParaRPr lang="en-US" dirty="0"/>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241591001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56093" y="457200"/>
            <a:ext cx="7429466" cy="2571750"/>
          </a:xfrm>
        </p:spPr>
        <p:txBody>
          <a:bodyPr anchor="ctr">
            <a:normAutofit/>
          </a:bodyPr>
          <a:lstStyle>
            <a:lvl1pPr>
              <a:defRPr sz="27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856058" y="3314700"/>
            <a:ext cx="7428344" cy="1028699"/>
          </a:xfrm>
        </p:spPr>
        <p:txBody>
          <a:bodyPr anchor="ctr">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r>
              <a:rPr lang="es-CL"/>
              <a:t>2020</a:t>
            </a:r>
            <a:endParaRPr lang="en-US" dirty="0"/>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2762852613"/>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061322"/>
          </a:xfrm>
        </p:spPr>
        <p:txBody>
          <a:bodyPr anchor="ctr">
            <a:normAutofit/>
          </a:bodyPr>
          <a:lstStyle>
            <a:lvl1pPr>
              <a:defRPr sz="27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290484" y="2524168"/>
            <a:ext cx="6564224" cy="411726"/>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4" name="Text Placeholder 3"/>
          <p:cNvSpPr>
            <a:spLocks noGrp="1"/>
          </p:cNvSpPr>
          <p:nvPr>
            <p:ph type="body" sz="half" idx="2"/>
          </p:nvPr>
        </p:nvSpPr>
        <p:spPr>
          <a:xfrm>
            <a:off x="856058" y="3232439"/>
            <a:ext cx="7429502" cy="1117122"/>
          </a:xfrm>
        </p:spPr>
        <p:txBody>
          <a:bodyPr anchor="ctr">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r>
              <a:rPr lang="es-CL"/>
              <a:t>2020</a:t>
            </a:r>
            <a:endParaRPr lang="en-US" dirty="0"/>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‹Nº›</a:t>
            </a:fld>
            <a:endParaRPr lang="en-US" dirty="0"/>
          </a:p>
        </p:txBody>
      </p:sp>
      <p:sp>
        <p:nvSpPr>
          <p:cNvPr id="60" name="TextBox 59"/>
          <p:cNvSpPr txBox="1"/>
          <p:nvPr/>
        </p:nvSpPr>
        <p:spPr>
          <a:xfrm>
            <a:off x="677634" y="549295"/>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61" name="TextBox 60"/>
          <p:cNvSpPr txBox="1"/>
          <p:nvPr/>
        </p:nvSpPr>
        <p:spPr>
          <a:xfrm>
            <a:off x="7903028" y="2073729"/>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3432289882"/>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856058" y="1600531"/>
            <a:ext cx="7429501" cy="1883876"/>
          </a:xfrm>
        </p:spPr>
        <p:txBody>
          <a:bodyPr anchor="b">
            <a:normAutofit/>
          </a:bodyPr>
          <a:lstStyle>
            <a:lvl1pPr>
              <a:defRPr sz="27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856023" y="3493241"/>
            <a:ext cx="7428379" cy="855483"/>
          </a:xfrm>
        </p:spPr>
        <p:txBody>
          <a:bodyPr anchor="t">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r>
              <a:rPr lang="es-CL"/>
              <a:t>2020</a:t>
            </a:r>
            <a:endParaRPr lang="en-US" dirty="0"/>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649738912"/>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856060" y="457200"/>
            <a:ext cx="7429499" cy="142875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856058" y="2005847"/>
            <a:ext cx="2397674"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8" name="Text Placeholder 3"/>
          <p:cNvSpPr>
            <a:spLocks noGrp="1"/>
          </p:cNvSpPr>
          <p:nvPr>
            <p:ph type="body" sz="half" idx="15"/>
          </p:nvPr>
        </p:nvSpPr>
        <p:spPr>
          <a:xfrm>
            <a:off x="845939" y="2520197"/>
            <a:ext cx="2406551"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9" name="Text Placeholder 4"/>
          <p:cNvSpPr>
            <a:spLocks noGrp="1"/>
          </p:cNvSpPr>
          <p:nvPr>
            <p:ph type="body" sz="quarter" idx="3"/>
          </p:nvPr>
        </p:nvSpPr>
        <p:spPr>
          <a:xfrm>
            <a:off x="3386075" y="2008226"/>
            <a:ext cx="2388289"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3378160" y="2522576"/>
            <a:ext cx="2396873"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11" name="Text Placeholder 4"/>
          <p:cNvSpPr>
            <a:spLocks noGrp="1"/>
          </p:cNvSpPr>
          <p:nvPr>
            <p:ph type="body" sz="quarter" idx="13"/>
          </p:nvPr>
        </p:nvSpPr>
        <p:spPr>
          <a:xfrm>
            <a:off x="5889332" y="2005847"/>
            <a:ext cx="2396226"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5889332" y="2520197"/>
            <a:ext cx="2396226"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r>
              <a:rPr lang="es-CL"/>
              <a:t>2020</a:t>
            </a:r>
            <a:endParaRPr lang="en-US" dirty="0"/>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1210199598"/>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856059" y="457200"/>
            <a:ext cx="7429499" cy="142875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856060" y="3303447"/>
            <a:ext cx="2396430"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856060" y="2000249"/>
            <a:ext cx="2396430"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856060" y="3735644"/>
            <a:ext cx="2396430" cy="61338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22" name="Text Placeholder 4"/>
          <p:cNvSpPr>
            <a:spLocks noGrp="1"/>
          </p:cNvSpPr>
          <p:nvPr>
            <p:ph type="body" sz="quarter" idx="3"/>
          </p:nvPr>
        </p:nvSpPr>
        <p:spPr>
          <a:xfrm>
            <a:off x="3366790" y="3303447"/>
            <a:ext cx="2400300"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3366790" y="2000249"/>
            <a:ext cx="2399205"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3365695" y="3735643"/>
            <a:ext cx="2400300" cy="60775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25" name="Text Placeholder 4"/>
          <p:cNvSpPr>
            <a:spLocks noGrp="1"/>
          </p:cNvSpPr>
          <p:nvPr>
            <p:ph type="body" sz="quarter" idx="13"/>
          </p:nvPr>
        </p:nvSpPr>
        <p:spPr>
          <a:xfrm>
            <a:off x="5889426" y="3303446"/>
            <a:ext cx="2393056"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5889332" y="2000249"/>
            <a:ext cx="2396227"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5889332" y="3735641"/>
            <a:ext cx="2396226" cy="60775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r>
              <a:rPr lang="es-CL"/>
              <a:t>2020</a:t>
            </a:r>
            <a:endParaRPr lang="en-US" dirty="0"/>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3888993933"/>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CL"/>
              <a:t>2020</a:t>
            </a:r>
            <a:endParaRPr lang="en-US" dirty="0"/>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2301787641"/>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1" y="457200"/>
            <a:ext cx="1503758" cy="38862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56057" y="457200"/>
            <a:ext cx="5811443" cy="38862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CL"/>
              <a:t>2020</a:t>
            </a:r>
            <a:endParaRPr lang="en-US" dirty="0"/>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3852133231"/>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sp>
        <p:nvSpPr>
          <p:cNvPr id="3" name="Rectángulo 2"/>
          <p:cNvSpPr/>
          <p:nvPr/>
        </p:nvSpPr>
        <p:spPr bwMode="white">
          <a:xfrm>
            <a:off x="0" y="4477941"/>
            <a:ext cx="9144000" cy="665559"/>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350"/>
          </a:p>
        </p:txBody>
      </p:sp>
      <p:sp>
        <p:nvSpPr>
          <p:cNvPr id="4" name="Rectángulo 3"/>
          <p:cNvSpPr/>
          <p:nvPr/>
        </p:nvSpPr>
        <p:spPr>
          <a:xfrm>
            <a:off x="-9525" y="4539854"/>
            <a:ext cx="2249488" cy="53459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350"/>
          </a:p>
        </p:txBody>
      </p:sp>
      <p:sp>
        <p:nvSpPr>
          <p:cNvPr id="8" name="Título 7"/>
          <p:cNvSpPr>
            <a:spLocks noGrp="1"/>
          </p:cNvSpPr>
          <p:nvPr>
            <p:ph type="ctrTitle"/>
          </p:nvPr>
        </p:nvSpPr>
        <p:spPr>
          <a:xfrm>
            <a:off x="2362200" y="3028950"/>
            <a:ext cx="6477000" cy="1371600"/>
          </a:xfrm>
        </p:spPr>
        <p:txBody>
          <a:bodyPr anchor="b"/>
          <a:lstStyle>
            <a:lvl1pPr>
              <a:defRPr cap="all" baseline="0"/>
            </a:lvl1pPr>
          </a:lstStyle>
          <a:p>
            <a:r>
              <a:rPr lang="es-ES_tradnl"/>
              <a:t>Clic para editar título</a:t>
            </a:r>
            <a:endParaRPr lang="en-US"/>
          </a:p>
        </p:txBody>
      </p:sp>
      <p:sp>
        <p:nvSpPr>
          <p:cNvPr id="5" name="Marcador de fecha 27"/>
          <p:cNvSpPr>
            <a:spLocks noGrp="1"/>
          </p:cNvSpPr>
          <p:nvPr>
            <p:ph type="dt" sz="half" idx="10"/>
          </p:nvPr>
        </p:nvSpPr>
        <p:spPr>
          <a:xfrm>
            <a:off x="76200" y="4551760"/>
            <a:ext cx="2057400" cy="514350"/>
          </a:xfrm>
        </p:spPr>
        <p:txBody>
          <a:bodyPr>
            <a:noAutofit/>
          </a:bodyPr>
          <a:lstStyle>
            <a:lvl1pPr algn="ctr">
              <a:defRPr sz="1500">
                <a:solidFill>
                  <a:srgbClr val="FFFFFF"/>
                </a:solidFill>
              </a:defRPr>
            </a:lvl1pPr>
          </a:lstStyle>
          <a:p>
            <a:pPr>
              <a:defRPr/>
            </a:pPr>
            <a:r>
              <a:rPr lang="es-CL"/>
              <a:t>2020</a:t>
            </a:r>
            <a:endParaRPr lang="en-US"/>
          </a:p>
        </p:txBody>
      </p:sp>
      <p:sp>
        <p:nvSpPr>
          <p:cNvPr id="6" name="Marcador de pie de página 16"/>
          <p:cNvSpPr>
            <a:spLocks noGrp="1"/>
          </p:cNvSpPr>
          <p:nvPr>
            <p:ph type="ftr" sz="quarter" idx="11"/>
          </p:nvPr>
        </p:nvSpPr>
        <p:spPr>
          <a:xfrm>
            <a:off x="2085975" y="177404"/>
            <a:ext cx="5867400" cy="273844"/>
          </a:xfrm>
        </p:spPr>
        <p:txBody>
          <a:bodyPr/>
          <a:lstStyle>
            <a:lvl1pPr algn="r">
              <a:defRPr>
                <a:solidFill>
                  <a:schemeClr val="tx2"/>
                </a:solidFill>
              </a:defRPr>
            </a:lvl1pPr>
          </a:lstStyle>
          <a:p>
            <a:pPr>
              <a:defRPr/>
            </a:pPr>
            <a:endParaRPr lang="en-US"/>
          </a:p>
        </p:txBody>
      </p:sp>
      <p:sp>
        <p:nvSpPr>
          <p:cNvPr id="7" name="Marcador de número de diapositiva 28"/>
          <p:cNvSpPr>
            <a:spLocks noGrp="1"/>
          </p:cNvSpPr>
          <p:nvPr>
            <p:ph type="sldNum" sz="quarter" idx="12"/>
          </p:nvPr>
        </p:nvSpPr>
        <p:spPr>
          <a:xfrm>
            <a:off x="8001000" y="171450"/>
            <a:ext cx="838200" cy="285750"/>
          </a:xfrm>
        </p:spPr>
        <p:txBody>
          <a:bodyPr/>
          <a:lstStyle>
            <a:lvl1pPr>
              <a:defRPr smtClean="0">
                <a:solidFill>
                  <a:schemeClr val="tx2"/>
                </a:solidFill>
              </a:defRPr>
            </a:lvl1pPr>
          </a:lstStyle>
          <a:p>
            <a:pPr>
              <a:defRPr/>
            </a:pPr>
            <a:fld id="{3D1CCA52-C87C-4587-ACC8-D2D26EF9ED1A}" type="slidenum">
              <a:rPr lang="en-US" altLang="es-CL"/>
              <a:pPr>
                <a:defRPr/>
              </a:pPr>
              <a:t>‹Nº›</a:t>
            </a:fld>
            <a:endParaRPr lang="en-US" altLang="es-CL"/>
          </a:p>
        </p:txBody>
      </p:sp>
    </p:spTree>
    <p:extLst>
      <p:ext uri="{BB962C8B-B14F-4D97-AF65-F5344CB8AC3E}">
        <p14:creationId xmlns:p14="http://schemas.microsoft.com/office/powerpoint/2010/main" val="161370844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CL"/>
              <a:t>2020</a:t>
            </a:r>
            <a:endParaRPr lang="en-US" dirty="0"/>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129977412"/>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56058" y="1064420"/>
            <a:ext cx="7429500" cy="2139553"/>
          </a:xfrm>
        </p:spPr>
        <p:txBody>
          <a:bodyPr anchor="b">
            <a:normAutofit/>
          </a:bodyPr>
          <a:lstStyle>
            <a:lvl1pPr>
              <a:defRPr sz="27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56058" y="3318272"/>
            <a:ext cx="7429500" cy="1031082"/>
          </a:xfrm>
        </p:spPr>
        <p:txBody>
          <a:bodyPr>
            <a:normAutofit/>
          </a:bodyPr>
          <a:lstStyle>
            <a:lvl1pPr marL="0" indent="0">
              <a:buNone/>
              <a:defRPr sz="1350" cap="all" baseline="0">
                <a:solidFill>
                  <a:schemeClr val="tx1">
                    <a:tint val="75000"/>
                  </a:schemeClr>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r>
              <a:rPr lang="es-CL"/>
              <a:t>2020</a:t>
            </a:r>
            <a:endParaRPr lang="en-US" dirty="0"/>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994194578"/>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56058" y="1687114"/>
            <a:ext cx="3658792" cy="265628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629151" y="1687114"/>
            <a:ext cx="3656408" cy="265628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r>
              <a:rPr lang="es-CL"/>
              <a:t>2020</a:t>
            </a:r>
            <a:endParaRPr lang="en-US" dirty="0"/>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525888597"/>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56058" y="464345"/>
            <a:ext cx="7429500" cy="110847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27515" y="1687115"/>
            <a:ext cx="3487337" cy="617934"/>
          </a:xfrm>
        </p:spPr>
        <p:txBody>
          <a:bodyPr anchor="b"/>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4" name="Content Placeholder 3"/>
          <p:cNvSpPr>
            <a:spLocks noGrp="1"/>
          </p:cNvSpPr>
          <p:nvPr>
            <p:ph sz="half" idx="2"/>
          </p:nvPr>
        </p:nvSpPr>
        <p:spPr>
          <a:xfrm>
            <a:off x="856058" y="2305048"/>
            <a:ext cx="3658793" cy="203835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800606" y="1687114"/>
            <a:ext cx="3484952" cy="617934"/>
          </a:xfrm>
        </p:spPr>
        <p:txBody>
          <a:bodyPr anchor="b"/>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6" name="Content Placeholder 5"/>
          <p:cNvSpPr>
            <a:spLocks noGrp="1"/>
          </p:cNvSpPr>
          <p:nvPr>
            <p:ph sz="quarter" idx="4"/>
          </p:nvPr>
        </p:nvSpPr>
        <p:spPr>
          <a:xfrm>
            <a:off x="4629150" y="2305048"/>
            <a:ext cx="3656408" cy="203835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r>
              <a:rPr lang="es-CL"/>
              <a:t>2020</a:t>
            </a:r>
            <a:endParaRPr lang="en-US" dirty="0"/>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1881511824"/>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r>
              <a:rPr lang="es-CL"/>
              <a:t>2020</a:t>
            </a:r>
            <a:endParaRPr lang="en-US" dirty="0"/>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2530675256"/>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s-CL"/>
              <a:t>2020</a:t>
            </a:r>
            <a:endParaRPr lang="en-US" dirty="0"/>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1715900176"/>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60029" y="457201"/>
            <a:ext cx="2892028" cy="1229913"/>
          </a:xfrm>
        </p:spPr>
        <p:txBody>
          <a:bodyPr anchor="b"/>
          <a:lstStyle>
            <a:lvl1pPr>
              <a:defRPr sz="24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67150" y="444499"/>
            <a:ext cx="4418407" cy="3898901"/>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60029" y="1687114"/>
            <a:ext cx="2892028" cy="265628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r>
              <a:rPr lang="es-CL"/>
              <a:t>2020</a:t>
            </a:r>
            <a:endParaRPr lang="en-US" dirty="0"/>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1125358829"/>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0"/>
            <a:ext cx="4450881" cy="1229915"/>
          </a:xfrm>
        </p:spPr>
        <p:txBody>
          <a:bodyPr anchor="b"/>
          <a:lstStyle>
            <a:lvl1pPr>
              <a:defRPr sz="24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535541" y="457201"/>
            <a:ext cx="2750018" cy="38861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6058" y="1687114"/>
            <a:ext cx="4450883" cy="265628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r>
              <a:rPr lang="es-CL"/>
              <a:t>2020</a:t>
            </a:r>
            <a:endParaRPr lang="en-US" dirty="0"/>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‹Nº›</a:t>
            </a:fld>
            <a:endParaRPr lang="en-US" dirty="0"/>
          </a:p>
        </p:txBody>
      </p:sp>
    </p:spTree>
    <p:extLst>
      <p:ext uri="{BB962C8B-B14F-4D97-AF65-F5344CB8AC3E}">
        <p14:creationId xmlns:p14="http://schemas.microsoft.com/office/powerpoint/2010/main" val="1708689690"/>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microsoft.com/office/2007/relationships/hdphoto" Target="../media/hdphoto1.wdp"/><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4.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0">
            <a:lum/>
            <a:extLst>
              <a:ext uri="{BEBA8EAE-BF5A-486C-A8C5-ECC9F3942E4B}">
                <a14:imgProps xmlns:a14="http://schemas.microsoft.com/office/drawing/2010/main">
                  <a14:imgLayer r:embed="rId21">
                    <a14:imgEffect>
                      <a14:colorTemperature colorTemp="7329"/>
                    </a14:imgEffect>
                    <a14:imgEffect>
                      <a14:saturation sat="93000"/>
                    </a14:imgEffect>
                  </a14:imgLayer>
                </a14:imgProps>
              </a:ext>
            </a:extLst>
          </a:blip>
          <a:srcRect/>
          <a:stretch>
            <a:fillRect t="-3000" b="-3000"/>
          </a:stretch>
        </a:blip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0716" y="0"/>
            <a:ext cx="9040416" cy="51435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856060" y="463888"/>
            <a:ext cx="7429499" cy="1108928"/>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856060" y="1687115"/>
            <a:ext cx="7429499" cy="2656286"/>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5592691" y="4412457"/>
            <a:ext cx="2057400" cy="273844"/>
          </a:xfrm>
          <a:prstGeom prst="rect">
            <a:avLst/>
          </a:prstGeom>
        </p:spPr>
        <p:txBody>
          <a:bodyPr vert="horz" lIns="91440" tIns="45720" rIns="91440" bIns="45720" rtlCol="0" anchor="ctr"/>
          <a:lstStyle>
            <a:lvl1pPr algn="r">
              <a:defRPr sz="788">
                <a:solidFill>
                  <a:schemeClr val="tx1">
                    <a:tint val="75000"/>
                  </a:schemeClr>
                </a:solidFill>
              </a:defRPr>
            </a:lvl1pPr>
          </a:lstStyle>
          <a:p>
            <a:r>
              <a:rPr lang="es-CL"/>
              <a:t>2020</a:t>
            </a:r>
            <a:endParaRPr lang="en-US" dirty="0"/>
          </a:p>
        </p:txBody>
      </p:sp>
      <p:sp>
        <p:nvSpPr>
          <p:cNvPr id="5" name="Footer Placeholder 4"/>
          <p:cNvSpPr>
            <a:spLocks noGrp="1"/>
          </p:cNvSpPr>
          <p:nvPr>
            <p:ph type="ftr" sz="quarter" idx="3"/>
          </p:nvPr>
        </p:nvSpPr>
        <p:spPr>
          <a:xfrm>
            <a:off x="856059" y="4412457"/>
            <a:ext cx="4679482" cy="273844"/>
          </a:xfrm>
          <a:prstGeom prst="rect">
            <a:avLst/>
          </a:prstGeom>
        </p:spPr>
        <p:txBody>
          <a:bodyPr vert="horz" lIns="91440" tIns="45720" rIns="91440" bIns="45720" rtlCol="0" anchor="ctr"/>
          <a:lstStyle>
            <a:lvl1pPr algn="l">
              <a:defRPr sz="788" cap="all" baseline="0">
                <a:solidFill>
                  <a:schemeClr val="tx1">
                    <a:tint val="75000"/>
                  </a:schemeClr>
                </a:solidFill>
              </a:defRPr>
            </a:lvl1pPr>
          </a:lstStyle>
          <a:p>
            <a:pPr algn="r"/>
            <a:endParaRPr lang="en-US" dirty="0"/>
          </a:p>
        </p:txBody>
      </p:sp>
      <p:sp>
        <p:nvSpPr>
          <p:cNvPr id="6" name="Slide Number Placeholder 5"/>
          <p:cNvSpPr>
            <a:spLocks noGrp="1"/>
          </p:cNvSpPr>
          <p:nvPr>
            <p:ph type="sldNum" sz="quarter" idx="4"/>
          </p:nvPr>
        </p:nvSpPr>
        <p:spPr>
          <a:xfrm>
            <a:off x="7707241" y="4412456"/>
            <a:ext cx="578317" cy="273844"/>
          </a:xfrm>
          <a:prstGeom prst="rect">
            <a:avLst/>
          </a:prstGeom>
        </p:spPr>
        <p:txBody>
          <a:bodyPr vert="horz" lIns="91440" tIns="45720" rIns="91440" bIns="45720" rtlCol="0" anchor="ctr"/>
          <a:lstStyle>
            <a:lvl1pPr algn="r">
              <a:defRPr sz="788">
                <a:solidFill>
                  <a:schemeClr val="tx1">
                    <a:tint val="75000"/>
                  </a:schemeClr>
                </a:solidFill>
              </a:defRPr>
            </a:lvl1pPr>
          </a:lstStyle>
          <a:p>
            <a:fld id="{0CFEC368-1D7A-4F81-ABF6-AE0E36BAF64C}" type="slidenum">
              <a:rPr lang="en-US" smtClean="0"/>
              <a:pPr/>
              <a:t>‹Nº›</a:t>
            </a:fld>
            <a:endParaRPr lang="en-US" dirty="0"/>
          </a:p>
        </p:txBody>
      </p:sp>
      <p:pic>
        <p:nvPicPr>
          <p:cNvPr id="48" name="Imagen 47">
            <a:extLst>
              <a:ext uri="{FF2B5EF4-FFF2-40B4-BE49-F238E27FC236}">
                <a16:creationId xmlns:a16="http://schemas.microsoft.com/office/drawing/2014/main" id="{8A49FF67-F8C7-712D-78F7-1EE38216702C}"/>
              </a:ext>
            </a:extLst>
          </p:cNvPr>
          <p:cNvPicPr>
            <a:picLocks noChangeAspect="1"/>
          </p:cNvPicPr>
          <p:nvPr userDrawn="1"/>
        </p:nvPicPr>
        <p:blipFill>
          <a:blip r:embed="rId23">
            <a:extLst>
              <a:ext uri="{28A0092B-C50C-407E-A947-70E740481C1C}">
                <a14:useLocalDpi xmlns:a14="http://schemas.microsoft.com/office/drawing/2010/main" val="0"/>
              </a:ext>
            </a:extLst>
          </a:blip>
          <a:stretch>
            <a:fillRect/>
          </a:stretch>
        </p:blipFill>
        <p:spPr>
          <a:xfrm>
            <a:off x="3130782" y="4706101"/>
            <a:ext cx="2882436" cy="417597"/>
          </a:xfrm>
          <a:prstGeom prst="rect">
            <a:avLst/>
          </a:prstGeom>
        </p:spPr>
      </p:pic>
    </p:spTree>
    <p:extLst>
      <p:ext uri="{BB962C8B-B14F-4D97-AF65-F5344CB8AC3E}">
        <p14:creationId xmlns:p14="http://schemas.microsoft.com/office/powerpoint/2010/main" val="226373800"/>
      </p:ext>
    </p:extLst>
  </p:cSld>
  <p:clrMap bg1="dk1" tx1="lt1" bg2="dk2" tx2="lt2" accent1="accent1" accent2="accent2" accent3="accent3" accent4="accent4" accent5="accent5" accent6="accent6" hlink="hlink" folHlink="folHlink"/>
  <p:sldLayoutIdLst>
    <p:sldLayoutId id="2147484022" r:id="rId1"/>
    <p:sldLayoutId id="2147484023" r:id="rId2"/>
    <p:sldLayoutId id="2147484024" r:id="rId3"/>
    <p:sldLayoutId id="2147484025" r:id="rId4"/>
    <p:sldLayoutId id="2147484026" r:id="rId5"/>
    <p:sldLayoutId id="2147484027" r:id="rId6"/>
    <p:sldLayoutId id="2147484028" r:id="rId7"/>
    <p:sldLayoutId id="2147484029" r:id="rId8"/>
    <p:sldLayoutId id="2147484030" r:id="rId9"/>
    <p:sldLayoutId id="2147484031" r:id="rId10"/>
    <p:sldLayoutId id="2147484032" r:id="rId11"/>
    <p:sldLayoutId id="2147484033" r:id="rId12"/>
    <p:sldLayoutId id="2147484034" r:id="rId13"/>
    <p:sldLayoutId id="2147484035" r:id="rId14"/>
    <p:sldLayoutId id="2147484036" r:id="rId15"/>
    <p:sldLayoutId id="2147484037" r:id="rId16"/>
    <p:sldLayoutId id="2147484038" r:id="rId17"/>
    <p:sldLayoutId id="2147483972" r:id="rId18"/>
  </p:sldLayoutIdLst>
  <p:hf hdr="0" ftr="0" dt="0"/>
  <p:txStyles>
    <p:titleStyle>
      <a:lvl1pPr algn="l" defTabSz="685800" rtl="0" eaLnBrk="1" latinLnBrk="0" hangingPunct="1">
        <a:lnSpc>
          <a:spcPct val="90000"/>
        </a:lnSpc>
        <a:spcBef>
          <a:spcPct val="0"/>
        </a:spcBef>
        <a:buNone/>
        <a:defRPr sz="2700" kern="1200" cap="all" baseline="0">
          <a:solidFill>
            <a:schemeClr val="tx1"/>
          </a:solidFill>
          <a:latin typeface="+mj-lt"/>
          <a:ea typeface="+mj-ea"/>
          <a:cs typeface="+mj-cs"/>
        </a:defRPr>
      </a:lvl1pPr>
    </p:titleStyle>
    <p:bodyStyle>
      <a:lvl1pPr marL="171450" indent="-171450" algn="l" defTabSz="685800" rtl="0" eaLnBrk="1" latinLnBrk="0" hangingPunct="1">
        <a:lnSpc>
          <a:spcPct val="120000"/>
        </a:lnSpc>
        <a:spcBef>
          <a:spcPts val="750"/>
        </a:spcBef>
        <a:buSzPct val="125000"/>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120000"/>
        </a:lnSpc>
        <a:spcBef>
          <a:spcPts val="375"/>
        </a:spcBef>
        <a:buSzPct val="125000"/>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120000"/>
        </a:lnSpc>
        <a:spcBef>
          <a:spcPts val="375"/>
        </a:spcBef>
        <a:buSzPct val="125000"/>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120000"/>
        </a:lnSpc>
        <a:spcBef>
          <a:spcPts val="375"/>
        </a:spcBef>
        <a:buSzPct val="125000"/>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120000"/>
        </a:lnSpc>
        <a:spcBef>
          <a:spcPts val="375"/>
        </a:spcBef>
        <a:buSzPct val="125000"/>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6pPr>
      <a:lvl7pPr marL="22288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7pPr>
      <a:lvl8pPr marL="25717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8pPr>
      <a:lvl9pPr marL="29146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crossthefox.github.io/valtiersyste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76FF82EB-D359-B646-B64A-53D162D90284}"/>
              </a:ext>
            </a:extLst>
          </p:cNvPr>
          <p:cNvSpPr>
            <a:spLocks noGrp="1"/>
          </p:cNvSpPr>
          <p:nvPr>
            <p:ph type="subTitle" idx="1"/>
          </p:nvPr>
        </p:nvSpPr>
        <p:spPr>
          <a:xfrm>
            <a:off x="6023597" y="4700178"/>
            <a:ext cx="6593681" cy="1241822"/>
          </a:xfrm>
        </p:spPr>
        <p:txBody>
          <a:bodyPr/>
          <a:lstStyle/>
          <a:p>
            <a:r>
              <a:rPr lang="es-CL">
                <a:solidFill>
                  <a:schemeClr val="tx1"/>
                </a:solidFill>
              </a:rPr>
              <a:t>Christian Ossa</a:t>
            </a:r>
            <a:endParaRPr lang="es-CL" dirty="0">
              <a:solidFill>
                <a:schemeClr val="tx1"/>
              </a:solidFill>
            </a:endParaRPr>
          </a:p>
        </p:txBody>
      </p:sp>
      <p:pic>
        <p:nvPicPr>
          <p:cNvPr id="9" name="Imagen 8" descr="Diagrama&#10;&#10;Descripción generada automáticamente con confianza media">
            <a:extLst>
              <a:ext uri="{FF2B5EF4-FFF2-40B4-BE49-F238E27FC236}">
                <a16:creationId xmlns:a16="http://schemas.microsoft.com/office/drawing/2014/main" id="{AB80AB2E-3493-FD0A-E0ED-231970BB90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055" y="622138"/>
            <a:ext cx="8551889" cy="2995481"/>
          </a:xfrm>
          <a:prstGeom prst="rect">
            <a:avLst/>
          </a:prstGeom>
        </p:spPr>
      </p:pic>
    </p:spTree>
    <p:extLst>
      <p:ext uri="{BB962C8B-B14F-4D97-AF65-F5344CB8AC3E}">
        <p14:creationId xmlns:p14="http://schemas.microsoft.com/office/powerpoint/2010/main" val="1566579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7C8FCB-85FA-94E6-A616-61D0AFCE490E}"/>
              </a:ext>
            </a:extLst>
          </p:cNvPr>
          <p:cNvSpPr>
            <a:spLocks noGrp="1"/>
          </p:cNvSpPr>
          <p:nvPr>
            <p:ph type="title"/>
          </p:nvPr>
        </p:nvSpPr>
        <p:spPr>
          <a:solidFill>
            <a:schemeClr val="bg1">
              <a:alpha val="43000"/>
            </a:schemeClr>
          </a:solidFill>
        </p:spPr>
        <p:txBody>
          <a:bodyPr/>
          <a:lstStyle/>
          <a:p>
            <a:r>
              <a:rPr lang="es-CL" dirty="0"/>
              <a:t>Evidencia Descubrimiento 2</a:t>
            </a:r>
          </a:p>
        </p:txBody>
      </p:sp>
      <p:pic>
        <p:nvPicPr>
          <p:cNvPr id="5" name="Etiquetas de Ayuda_Problema">
            <a:hlinkClick r:id="" action="ppaction://media"/>
            <a:extLst>
              <a:ext uri="{FF2B5EF4-FFF2-40B4-BE49-F238E27FC236}">
                <a16:creationId xmlns:a16="http://schemas.microsoft.com/office/drawing/2014/main" id="{E3AED9F2-154A-B7EE-09C0-2418E214EC1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97104" y="1572816"/>
            <a:ext cx="6347409" cy="3570684"/>
          </a:xfrm>
        </p:spPr>
      </p:pic>
      <p:sp>
        <p:nvSpPr>
          <p:cNvPr id="4" name="Marcador de número de diapositiva 3">
            <a:extLst>
              <a:ext uri="{FF2B5EF4-FFF2-40B4-BE49-F238E27FC236}">
                <a16:creationId xmlns:a16="http://schemas.microsoft.com/office/drawing/2014/main" id="{AE27BD5F-0B18-D769-9ABE-821017C77365}"/>
              </a:ext>
            </a:extLst>
          </p:cNvPr>
          <p:cNvSpPr>
            <a:spLocks noGrp="1"/>
          </p:cNvSpPr>
          <p:nvPr>
            <p:ph type="sldNum" sz="quarter" idx="12"/>
          </p:nvPr>
        </p:nvSpPr>
        <p:spPr/>
        <p:txBody>
          <a:bodyPr/>
          <a:lstStyle/>
          <a:p>
            <a:fld id="{0CFEC368-1D7A-4F81-ABF6-AE0E36BAF64C}" type="slidenum">
              <a:rPr lang="en-US" smtClean="0"/>
              <a:pPr/>
              <a:t>10</a:t>
            </a:fld>
            <a:endParaRPr lang="en-US" dirty="0"/>
          </a:p>
        </p:txBody>
      </p:sp>
    </p:spTree>
    <p:extLst>
      <p:ext uri="{BB962C8B-B14F-4D97-AF65-F5344CB8AC3E}">
        <p14:creationId xmlns:p14="http://schemas.microsoft.com/office/powerpoint/2010/main" val="796392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5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AC0DCF-3E6B-AA40-87A1-A25FAF2493A9}"/>
              </a:ext>
            </a:extLst>
          </p:cNvPr>
          <p:cNvSpPr>
            <a:spLocks noGrp="1"/>
          </p:cNvSpPr>
          <p:nvPr>
            <p:ph type="title"/>
          </p:nvPr>
        </p:nvSpPr>
        <p:spPr>
          <a:solidFill>
            <a:schemeClr val="bg1">
              <a:alpha val="43000"/>
            </a:schemeClr>
          </a:solidFill>
        </p:spPr>
        <p:txBody>
          <a:bodyPr/>
          <a:lstStyle/>
          <a:p>
            <a:r>
              <a:rPr lang="es-CL" dirty="0"/>
              <a:t>Primera Iteración: Tiempo de Éxito y Éxito de las Tareas.</a:t>
            </a:r>
          </a:p>
        </p:txBody>
      </p:sp>
      <p:sp>
        <p:nvSpPr>
          <p:cNvPr id="3" name="Marcador de contenido 2">
            <a:extLst>
              <a:ext uri="{FF2B5EF4-FFF2-40B4-BE49-F238E27FC236}">
                <a16:creationId xmlns:a16="http://schemas.microsoft.com/office/drawing/2014/main" id="{BF8A2AB0-53E2-8645-9D41-4207EEFDFF88}"/>
              </a:ext>
            </a:extLst>
          </p:cNvPr>
          <p:cNvSpPr>
            <a:spLocks noGrp="1"/>
          </p:cNvSpPr>
          <p:nvPr>
            <p:ph idx="1"/>
          </p:nvPr>
        </p:nvSpPr>
        <p:spPr>
          <a:solidFill>
            <a:schemeClr val="bg1">
              <a:alpha val="43000"/>
            </a:schemeClr>
          </a:solidFill>
        </p:spPr>
        <p:txBody>
          <a:bodyPr/>
          <a:lstStyle/>
          <a:p>
            <a:r>
              <a:rPr lang="es-CL" dirty="0"/>
              <a:t>Descubrimiento 3:</a:t>
            </a:r>
          </a:p>
          <a:p>
            <a:pPr lvl="1"/>
            <a:r>
              <a:rPr lang="es-CL" dirty="0"/>
              <a:t>En la pantalla de Creador de Personaje Narrativo, en el apartado mecánico, se puede ver la confusión del </a:t>
            </a:r>
            <a:r>
              <a:rPr lang="es-CL" dirty="0" err="1"/>
              <a:t>tester</a:t>
            </a:r>
            <a:r>
              <a:rPr lang="es-CL" dirty="0"/>
              <a:t> ya que no hay mayor información cómo mensajes o texto que digan que algo ocurrió. Además en otros videos se menciona que en esta pagina falta información de qué es qué y más instrucciones para crear un personaje.</a:t>
            </a:r>
          </a:p>
        </p:txBody>
      </p:sp>
    </p:spTree>
    <p:extLst>
      <p:ext uri="{BB962C8B-B14F-4D97-AF65-F5344CB8AC3E}">
        <p14:creationId xmlns:p14="http://schemas.microsoft.com/office/powerpoint/2010/main" val="15259877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EA1328-05C1-8BA1-7DE7-6985E5D8E623}"/>
              </a:ext>
            </a:extLst>
          </p:cNvPr>
          <p:cNvSpPr>
            <a:spLocks noGrp="1"/>
          </p:cNvSpPr>
          <p:nvPr>
            <p:ph type="title"/>
          </p:nvPr>
        </p:nvSpPr>
        <p:spPr>
          <a:solidFill>
            <a:schemeClr val="bg1">
              <a:alpha val="43000"/>
            </a:schemeClr>
          </a:solidFill>
        </p:spPr>
        <p:txBody>
          <a:bodyPr/>
          <a:lstStyle/>
          <a:p>
            <a:r>
              <a:rPr lang="es-CL" dirty="0"/>
              <a:t>Evidencia Descubrimiento 3</a:t>
            </a:r>
          </a:p>
        </p:txBody>
      </p:sp>
      <p:pic>
        <p:nvPicPr>
          <p:cNvPr id="5" name="Tutorial_Info_Problema">
            <a:hlinkClick r:id="" action="ppaction://media"/>
            <a:extLst>
              <a:ext uri="{FF2B5EF4-FFF2-40B4-BE49-F238E27FC236}">
                <a16:creationId xmlns:a16="http://schemas.microsoft.com/office/drawing/2014/main" id="{2D50DB10-8F23-3292-743C-D91D80D042F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51780" y="1572816"/>
            <a:ext cx="6347410" cy="3570684"/>
          </a:xfrm>
        </p:spPr>
      </p:pic>
      <p:sp>
        <p:nvSpPr>
          <p:cNvPr id="4" name="Marcador de número de diapositiva 3">
            <a:extLst>
              <a:ext uri="{FF2B5EF4-FFF2-40B4-BE49-F238E27FC236}">
                <a16:creationId xmlns:a16="http://schemas.microsoft.com/office/drawing/2014/main" id="{E49D226D-01D5-C079-1703-5E3704823132}"/>
              </a:ext>
            </a:extLst>
          </p:cNvPr>
          <p:cNvSpPr>
            <a:spLocks noGrp="1"/>
          </p:cNvSpPr>
          <p:nvPr>
            <p:ph type="sldNum" sz="quarter" idx="12"/>
          </p:nvPr>
        </p:nvSpPr>
        <p:spPr/>
        <p:txBody>
          <a:bodyPr/>
          <a:lstStyle/>
          <a:p>
            <a:fld id="{0CFEC368-1D7A-4F81-ABF6-AE0E36BAF64C}" type="slidenum">
              <a:rPr lang="en-US" smtClean="0"/>
              <a:pPr/>
              <a:t>12</a:t>
            </a:fld>
            <a:endParaRPr lang="en-US" dirty="0"/>
          </a:p>
        </p:txBody>
      </p:sp>
    </p:spTree>
    <p:extLst>
      <p:ext uri="{BB962C8B-B14F-4D97-AF65-F5344CB8AC3E}">
        <p14:creationId xmlns:p14="http://schemas.microsoft.com/office/powerpoint/2010/main" val="842548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8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AC0DCF-3E6B-AA40-87A1-A25FAF2493A9}"/>
              </a:ext>
            </a:extLst>
          </p:cNvPr>
          <p:cNvSpPr>
            <a:spLocks noGrp="1"/>
          </p:cNvSpPr>
          <p:nvPr>
            <p:ph type="title"/>
          </p:nvPr>
        </p:nvSpPr>
        <p:spPr>
          <a:xfrm>
            <a:off x="857250" y="0"/>
            <a:ext cx="7429499" cy="1108928"/>
          </a:xfrm>
          <a:solidFill>
            <a:schemeClr val="bg1">
              <a:alpha val="43000"/>
            </a:schemeClr>
          </a:solidFill>
        </p:spPr>
        <p:txBody>
          <a:bodyPr/>
          <a:lstStyle/>
          <a:p>
            <a:r>
              <a:rPr lang="es-CL" dirty="0"/>
              <a:t>Nuevo prototipo del sistema </a:t>
            </a:r>
          </a:p>
        </p:txBody>
      </p:sp>
      <p:pic>
        <p:nvPicPr>
          <p:cNvPr id="5" name="Marcador de contenido 4" descr="Diagrama&#10;&#10;Descripción generada automáticamente">
            <a:extLst>
              <a:ext uri="{FF2B5EF4-FFF2-40B4-BE49-F238E27FC236}">
                <a16:creationId xmlns:a16="http://schemas.microsoft.com/office/drawing/2014/main" id="{B5815324-EB0B-52EF-A19F-898CA4D1EFCA}"/>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410516" y="1165323"/>
            <a:ext cx="6322966" cy="3979776"/>
          </a:xfrm>
        </p:spPr>
      </p:pic>
    </p:spTree>
    <p:extLst>
      <p:ext uri="{BB962C8B-B14F-4D97-AF65-F5344CB8AC3E}">
        <p14:creationId xmlns:p14="http://schemas.microsoft.com/office/powerpoint/2010/main" val="22549622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C58D2F-11D8-5D4D-8099-B64A9D77C664}"/>
              </a:ext>
            </a:extLst>
          </p:cNvPr>
          <p:cNvSpPr>
            <a:spLocks noGrp="1"/>
          </p:cNvSpPr>
          <p:nvPr>
            <p:ph type="title"/>
          </p:nvPr>
        </p:nvSpPr>
        <p:spPr>
          <a:solidFill>
            <a:schemeClr val="bg1">
              <a:alpha val="43000"/>
            </a:schemeClr>
          </a:solidFill>
        </p:spPr>
        <p:txBody>
          <a:bodyPr/>
          <a:lstStyle/>
          <a:p>
            <a:r>
              <a:rPr lang="es-CL" dirty="0"/>
              <a:t>Conclusiones </a:t>
            </a:r>
          </a:p>
        </p:txBody>
      </p:sp>
      <p:sp>
        <p:nvSpPr>
          <p:cNvPr id="3" name="Marcador de contenido 2">
            <a:extLst>
              <a:ext uri="{FF2B5EF4-FFF2-40B4-BE49-F238E27FC236}">
                <a16:creationId xmlns:a16="http://schemas.microsoft.com/office/drawing/2014/main" id="{84AF7597-9A32-3541-8CED-63D594D1673B}"/>
              </a:ext>
            </a:extLst>
          </p:cNvPr>
          <p:cNvSpPr>
            <a:spLocks noGrp="1"/>
          </p:cNvSpPr>
          <p:nvPr>
            <p:ph idx="1"/>
          </p:nvPr>
        </p:nvSpPr>
        <p:spPr>
          <a:solidFill>
            <a:schemeClr val="bg1">
              <a:alpha val="43000"/>
            </a:schemeClr>
          </a:solidFill>
        </p:spPr>
        <p:txBody>
          <a:bodyPr/>
          <a:lstStyle/>
          <a:p>
            <a:r>
              <a:rPr lang="es-CL" dirty="0"/>
              <a:t>El sistema cumple su cometido, aunque tenga fallas y para jugadores nuevos de Icon es un problema entender todos los conceptos, el realizar material </a:t>
            </a:r>
            <a:r>
              <a:rPr lang="es-CL" dirty="0" err="1"/>
              <a:t>Homebrew</a:t>
            </a:r>
            <a:r>
              <a:rPr lang="es-CL" dirty="0"/>
              <a:t> es algo sencillo y rápido, mientras que el creador de personaje es algo que mucha gente destaca a pesar de sus falencias, por lo que se puede notar que los usuarios están satisfechos con la pagina y esta tiene la velocidad, facilidad de uso y comodidad que busca tener.</a:t>
            </a:r>
          </a:p>
        </p:txBody>
      </p:sp>
      <p:sp>
        <p:nvSpPr>
          <p:cNvPr id="4" name="Marcador de número de diapositiva 3">
            <a:extLst>
              <a:ext uri="{FF2B5EF4-FFF2-40B4-BE49-F238E27FC236}">
                <a16:creationId xmlns:a16="http://schemas.microsoft.com/office/drawing/2014/main" id="{C97E60D4-6BE8-654A-A426-CA8858B5EAA6}"/>
              </a:ext>
            </a:extLst>
          </p:cNvPr>
          <p:cNvSpPr>
            <a:spLocks noGrp="1"/>
          </p:cNvSpPr>
          <p:nvPr>
            <p:ph type="sldNum" sz="quarter" idx="12"/>
          </p:nvPr>
        </p:nvSpPr>
        <p:spPr/>
        <p:txBody>
          <a:bodyPr/>
          <a:lstStyle/>
          <a:p>
            <a:fld id="{0CFEC368-1D7A-4F81-ABF6-AE0E36BAF64C}" type="slidenum">
              <a:rPr lang="en-US" smtClean="0"/>
              <a:pPr/>
              <a:t>14</a:t>
            </a:fld>
            <a:endParaRPr lang="en-US"/>
          </a:p>
        </p:txBody>
      </p:sp>
    </p:spTree>
    <p:extLst>
      <p:ext uri="{BB962C8B-B14F-4D97-AF65-F5344CB8AC3E}">
        <p14:creationId xmlns:p14="http://schemas.microsoft.com/office/powerpoint/2010/main" val="3338704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F11558-C18E-7F4F-B3D6-A47F0F57ED31}"/>
              </a:ext>
            </a:extLst>
          </p:cNvPr>
          <p:cNvSpPr>
            <a:spLocks noGrp="1"/>
          </p:cNvSpPr>
          <p:nvPr>
            <p:ph type="title"/>
          </p:nvPr>
        </p:nvSpPr>
        <p:spPr>
          <a:solidFill>
            <a:schemeClr val="bg1">
              <a:alpha val="37000"/>
            </a:schemeClr>
          </a:solidFill>
        </p:spPr>
        <p:txBody>
          <a:bodyPr>
            <a:normAutofit/>
          </a:bodyPr>
          <a:lstStyle/>
          <a:p>
            <a:r>
              <a:rPr lang="es-CL" dirty="0"/>
              <a:t>Sistema analizado</a:t>
            </a:r>
          </a:p>
        </p:txBody>
      </p:sp>
      <p:sp>
        <p:nvSpPr>
          <p:cNvPr id="3" name="Marcador de contenido 2">
            <a:extLst>
              <a:ext uri="{FF2B5EF4-FFF2-40B4-BE49-F238E27FC236}">
                <a16:creationId xmlns:a16="http://schemas.microsoft.com/office/drawing/2014/main" id="{AD20F162-1E41-B843-87BC-7293DAEEAB28}"/>
              </a:ext>
            </a:extLst>
          </p:cNvPr>
          <p:cNvSpPr>
            <a:spLocks noGrp="1"/>
          </p:cNvSpPr>
          <p:nvPr>
            <p:ph idx="1"/>
          </p:nvPr>
        </p:nvSpPr>
        <p:spPr>
          <a:xfrm>
            <a:off x="856060" y="1687114"/>
            <a:ext cx="7429499" cy="2937351"/>
          </a:xfrm>
          <a:solidFill>
            <a:schemeClr val="bg1">
              <a:alpha val="43000"/>
            </a:schemeClr>
          </a:solidFill>
        </p:spPr>
        <p:txBody>
          <a:bodyPr>
            <a:normAutofit lnSpcReduction="10000"/>
          </a:bodyPr>
          <a:lstStyle/>
          <a:p>
            <a:r>
              <a:rPr lang="es-CL" dirty="0"/>
              <a:t>Un TTRPG (</a:t>
            </a:r>
            <a:r>
              <a:rPr lang="es-CL" dirty="0" err="1"/>
              <a:t>Tabletop</a:t>
            </a:r>
            <a:r>
              <a:rPr lang="es-CL" dirty="0"/>
              <a:t> RPG) es un juego “de mesa” donde encarnamos personajes a los que les damos una personalidad, vida e historias fantásticas. En el mercado actual existen varias paginas para jugar esta clase de juegos, pero existen algunos juegos que salen y son poco conocidos y son difíciles de implementar en estas paginas sin pagar. Por ende, para cierto juego en particular, se ha diseñado un sistema para jugadores y “</a:t>
            </a:r>
            <a:r>
              <a:rPr lang="es-CL" dirty="0" err="1"/>
              <a:t>Dungeon</a:t>
            </a:r>
            <a:r>
              <a:rPr lang="es-CL" dirty="0"/>
              <a:t> Masters” para jugar a este juego llamado “ICON”.</a:t>
            </a:r>
          </a:p>
          <a:p>
            <a:r>
              <a:rPr lang="es-CL" dirty="0"/>
              <a:t>URL: </a:t>
            </a:r>
            <a:r>
              <a:rPr lang="es-CL" dirty="0">
                <a:hlinkClick r:id="rId2"/>
              </a:rPr>
              <a:t>https://crossthefox.github.io/valtiersystem/</a:t>
            </a:r>
            <a:r>
              <a:rPr lang="es-CL" dirty="0"/>
              <a:t> (para entrar al sistema se pide apretar donde debiera estar el logo [el </a:t>
            </a:r>
            <a:r>
              <a:rPr lang="es-CL" dirty="0" err="1"/>
              <a:t>build</a:t>
            </a:r>
            <a:r>
              <a:rPr lang="es-CL" dirty="0"/>
              <a:t> no funciona bien :c]).</a:t>
            </a:r>
          </a:p>
          <a:p>
            <a:pPr marL="0" indent="0">
              <a:buNone/>
            </a:pPr>
            <a:endParaRPr lang="es-CL" dirty="0"/>
          </a:p>
        </p:txBody>
      </p:sp>
    </p:spTree>
    <p:extLst>
      <p:ext uri="{BB962C8B-B14F-4D97-AF65-F5344CB8AC3E}">
        <p14:creationId xmlns:p14="http://schemas.microsoft.com/office/powerpoint/2010/main" val="2951767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0F3E4301-4A38-F071-A77C-BC93BCF8C655}"/>
              </a:ext>
            </a:extLst>
          </p:cNvPr>
          <p:cNvSpPr>
            <a:spLocks noGrp="1"/>
          </p:cNvSpPr>
          <p:nvPr>
            <p:ph type="sldNum" sz="quarter" idx="12"/>
          </p:nvPr>
        </p:nvSpPr>
        <p:spPr/>
        <p:txBody>
          <a:bodyPr/>
          <a:lstStyle/>
          <a:p>
            <a:fld id="{0CFEC368-1D7A-4F81-ABF6-AE0E36BAF64C}" type="slidenum">
              <a:rPr lang="en-US" smtClean="0"/>
              <a:pPr/>
              <a:t>3</a:t>
            </a:fld>
            <a:endParaRPr lang="en-US"/>
          </a:p>
        </p:txBody>
      </p:sp>
      <p:pic>
        <p:nvPicPr>
          <p:cNvPr id="10" name="Imagen 9">
            <a:extLst>
              <a:ext uri="{FF2B5EF4-FFF2-40B4-BE49-F238E27FC236}">
                <a16:creationId xmlns:a16="http://schemas.microsoft.com/office/drawing/2014/main" id="{AA8768FC-CB5E-5001-C8AB-36FF6DF0CEE8}"/>
              </a:ext>
            </a:extLst>
          </p:cNvPr>
          <p:cNvPicPr>
            <a:picLocks noChangeAspect="1"/>
          </p:cNvPicPr>
          <p:nvPr/>
        </p:nvPicPr>
        <p:blipFill>
          <a:blip r:embed="rId2"/>
          <a:stretch>
            <a:fillRect/>
          </a:stretch>
        </p:blipFill>
        <p:spPr>
          <a:xfrm>
            <a:off x="164891" y="67111"/>
            <a:ext cx="7165485" cy="4619189"/>
          </a:xfrm>
          <a:prstGeom prst="rect">
            <a:avLst/>
          </a:prstGeom>
        </p:spPr>
      </p:pic>
    </p:spTree>
    <p:extLst>
      <p:ext uri="{BB962C8B-B14F-4D97-AF65-F5344CB8AC3E}">
        <p14:creationId xmlns:p14="http://schemas.microsoft.com/office/powerpoint/2010/main" val="36684130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7BFC5D90-136E-549D-0490-015946570BB4}"/>
              </a:ext>
            </a:extLst>
          </p:cNvPr>
          <p:cNvSpPr>
            <a:spLocks noGrp="1"/>
          </p:cNvSpPr>
          <p:nvPr>
            <p:ph type="sldNum" sz="quarter" idx="12"/>
          </p:nvPr>
        </p:nvSpPr>
        <p:spPr/>
        <p:txBody>
          <a:bodyPr/>
          <a:lstStyle/>
          <a:p>
            <a:fld id="{0CFEC368-1D7A-4F81-ABF6-AE0E36BAF64C}" type="slidenum">
              <a:rPr lang="en-US" smtClean="0"/>
              <a:pPr/>
              <a:t>4</a:t>
            </a:fld>
            <a:endParaRPr lang="en-US" dirty="0"/>
          </a:p>
        </p:txBody>
      </p:sp>
      <p:pic>
        <p:nvPicPr>
          <p:cNvPr id="6" name="Imagen 5">
            <a:extLst>
              <a:ext uri="{FF2B5EF4-FFF2-40B4-BE49-F238E27FC236}">
                <a16:creationId xmlns:a16="http://schemas.microsoft.com/office/drawing/2014/main" id="{280C5A8E-46E4-876D-F493-0AC0E48F916B}"/>
              </a:ext>
            </a:extLst>
          </p:cNvPr>
          <p:cNvPicPr>
            <a:picLocks noChangeAspect="1"/>
          </p:cNvPicPr>
          <p:nvPr/>
        </p:nvPicPr>
        <p:blipFill>
          <a:blip r:embed="rId2"/>
          <a:stretch>
            <a:fillRect/>
          </a:stretch>
        </p:blipFill>
        <p:spPr>
          <a:xfrm>
            <a:off x="292307" y="77416"/>
            <a:ext cx="6861346" cy="4608884"/>
          </a:xfrm>
          <a:prstGeom prst="rect">
            <a:avLst/>
          </a:prstGeom>
        </p:spPr>
      </p:pic>
    </p:spTree>
    <p:extLst>
      <p:ext uri="{BB962C8B-B14F-4D97-AF65-F5344CB8AC3E}">
        <p14:creationId xmlns:p14="http://schemas.microsoft.com/office/powerpoint/2010/main" val="2339648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F11558-C18E-7F4F-B3D6-A47F0F57ED31}"/>
              </a:ext>
            </a:extLst>
          </p:cNvPr>
          <p:cNvSpPr>
            <a:spLocks noGrp="1"/>
          </p:cNvSpPr>
          <p:nvPr>
            <p:ph type="title"/>
          </p:nvPr>
        </p:nvSpPr>
        <p:spPr>
          <a:solidFill>
            <a:schemeClr val="bg1">
              <a:alpha val="43000"/>
            </a:schemeClr>
          </a:solidFill>
        </p:spPr>
        <p:txBody>
          <a:bodyPr>
            <a:normAutofit/>
          </a:bodyPr>
          <a:lstStyle/>
          <a:p>
            <a:r>
              <a:rPr lang="es-CL" dirty="0"/>
              <a:t>Estudio de facilidad de uso</a:t>
            </a:r>
          </a:p>
        </p:txBody>
      </p:sp>
      <p:sp>
        <p:nvSpPr>
          <p:cNvPr id="3" name="Marcador de contenido 2">
            <a:extLst>
              <a:ext uri="{FF2B5EF4-FFF2-40B4-BE49-F238E27FC236}">
                <a16:creationId xmlns:a16="http://schemas.microsoft.com/office/drawing/2014/main" id="{AD20F162-1E41-B843-87BC-7293DAEEAB28}"/>
              </a:ext>
            </a:extLst>
          </p:cNvPr>
          <p:cNvSpPr>
            <a:spLocks noGrp="1"/>
          </p:cNvSpPr>
          <p:nvPr>
            <p:ph idx="1"/>
          </p:nvPr>
        </p:nvSpPr>
        <p:spPr>
          <a:solidFill>
            <a:schemeClr val="bg1">
              <a:alpha val="43000"/>
            </a:schemeClr>
          </a:solidFill>
        </p:spPr>
        <p:txBody>
          <a:bodyPr>
            <a:normAutofit/>
          </a:bodyPr>
          <a:lstStyle/>
          <a:p>
            <a:r>
              <a:rPr lang="es-CL" dirty="0"/>
              <a:t>Objetivo: Mejorar la facilidad de uso del sistema haciendo tests con participación de los usuarios “reales” del sistema </a:t>
            </a:r>
          </a:p>
          <a:p>
            <a:r>
              <a:rPr lang="es-CL" dirty="0"/>
              <a:t>Primera iteración: </a:t>
            </a:r>
            <a:r>
              <a:rPr lang="es-CL" dirty="0" err="1"/>
              <a:t>Testing</a:t>
            </a:r>
            <a:r>
              <a:rPr lang="es-CL" dirty="0"/>
              <a:t> de Velocidad de Cumplimiento de las Tareas encomendadas y el éxito de las mismas. Escala de satisfacción de la pagina mediante preguntas abiertas y escala Likert. </a:t>
            </a:r>
            <a:r>
              <a:rPr lang="es-CL" dirty="0" err="1"/>
              <a:t>Testing</a:t>
            </a:r>
            <a:r>
              <a:rPr lang="es-CL" dirty="0"/>
              <a:t> de 8 Personas.</a:t>
            </a:r>
          </a:p>
        </p:txBody>
      </p:sp>
    </p:spTree>
    <p:extLst>
      <p:ext uri="{BB962C8B-B14F-4D97-AF65-F5344CB8AC3E}">
        <p14:creationId xmlns:p14="http://schemas.microsoft.com/office/powerpoint/2010/main" val="1298802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AC0DCF-3E6B-AA40-87A1-A25FAF2493A9}"/>
              </a:ext>
            </a:extLst>
          </p:cNvPr>
          <p:cNvSpPr>
            <a:spLocks noGrp="1"/>
          </p:cNvSpPr>
          <p:nvPr>
            <p:ph type="title"/>
          </p:nvPr>
        </p:nvSpPr>
        <p:spPr>
          <a:solidFill>
            <a:schemeClr val="bg1">
              <a:alpha val="43000"/>
            </a:schemeClr>
          </a:solidFill>
        </p:spPr>
        <p:txBody>
          <a:bodyPr/>
          <a:lstStyle/>
          <a:p>
            <a:r>
              <a:rPr lang="es-CL" dirty="0"/>
              <a:t>Primera Iteración: Tiempo de Éxito y Éxito de las Tareas.</a:t>
            </a:r>
          </a:p>
        </p:txBody>
      </p:sp>
      <p:sp>
        <p:nvSpPr>
          <p:cNvPr id="3" name="Marcador de contenido 2">
            <a:extLst>
              <a:ext uri="{FF2B5EF4-FFF2-40B4-BE49-F238E27FC236}">
                <a16:creationId xmlns:a16="http://schemas.microsoft.com/office/drawing/2014/main" id="{BF8A2AB0-53E2-8645-9D41-4207EEFDFF88}"/>
              </a:ext>
            </a:extLst>
          </p:cNvPr>
          <p:cNvSpPr>
            <a:spLocks noGrp="1"/>
          </p:cNvSpPr>
          <p:nvPr>
            <p:ph idx="1"/>
          </p:nvPr>
        </p:nvSpPr>
        <p:spPr>
          <a:solidFill>
            <a:schemeClr val="bg1">
              <a:alpha val="43000"/>
            </a:schemeClr>
          </a:solidFill>
        </p:spPr>
        <p:txBody>
          <a:bodyPr/>
          <a:lstStyle/>
          <a:p>
            <a:r>
              <a:rPr lang="es-CL" dirty="0"/>
              <a:t>En el experimento participaron 8 usuarios: </a:t>
            </a:r>
          </a:p>
          <a:p>
            <a:pPr lvl="1"/>
            <a:r>
              <a:rPr lang="es-CL" dirty="0"/>
              <a:t>Los usuarios se acercan mucho al arquetipo de Personas, algunos son estudiantes, otros son trabajadores bajo los 30 años. Los usuarios todos han jugado o juegan </a:t>
            </a:r>
            <a:r>
              <a:rPr lang="es-CL" dirty="0" err="1"/>
              <a:t>TTRPGs</a:t>
            </a:r>
            <a:r>
              <a:rPr lang="es-CL" dirty="0"/>
              <a:t> y la mitad de ellos juegan Icon (El juego del que se hizo el sistema).</a:t>
            </a:r>
          </a:p>
          <a:p>
            <a:r>
              <a:rPr lang="es-CL" dirty="0"/>
              <a:t>Tareas del test: </a:t>
            </a:r>
          </a:p>
          <a:p>
            <a:pPr lvl="1"/>
            <a:r>
              <a:rPr lang="es-CL" dirty="0"/>
              <a:t>Crear un Bond desde 0 y luego guardarlo descargándolo.</a:t>
            </a:r>
          </a:p>
          <a:p>
            <a:pPr lvl="1"/>
            <a:r>
              <a:rPr lang="es-CL" dirty="0"/>
              <a:t>Crear un Personaje Narrativo, luego guardarlo.</a:t>
            </a:r>
          </a:p>
        </p:txBody>
      </p:sp>
    </p:spTree>
    <p:extLst>
      <p:ext uri="{BB962C8B-B14F-4D97-AF65-F5344CB8AC3E}">
        <p14:creationId xmlns:p14="http://schemas.microsoft.com/office/powerpoint/2010/main" val="6255869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AC0DCF-3E6B-AA40-87A1-A25FAF2493A9}"/>
              </a:ext>
            </a:extLst>
          </p:cNvPr>
          <p:cNvSpPr>
            <a:spLocks noGrp="1"/>
          </p:cNvSpPr>
          <p:nvPr>
            <p:ph type="title"/>
          </p:nvPr>
        </p:nvSpPr>
        <p:spPr>
          <a:solidFill>
            <a:schemeClr val="bg1">
              <a:alpha val="43000"/>
            </a:schemeClr>
          </a:solidFill>
        </p:spPr>
        <p:txBody>
          <a:bodyPr/>
          <a:lstStyle/>
          <a:p>
            <a:r>
              <a:rPr lang="es-CL" dirty="0"/>
              <a:t>Primera Iteración: Tiempo de Éxito y Éxito de las Tareas.</a:t>
            </a:r>
          </a:p>
        </p:txBody>
      </p:sp>
      <p:sp>
        <p:nvSpPr>
          <p:cNvPr id="3" name="Marcador de contenido 2">
            <a:extLst>
              <a:ext uri="{FF2B5EF4-FFF2-40B4-BE49-F238E27FC236}">
                <a16:creationId xmlns:a16="http://schemas.microsoft.com/office/drawing/2014/main" id="{BF8A2AB0-53E2-8645-9D41-4207EEFDFF88}"/>
              </a:ext>
            </a:extLst>
          </p:cNvPr>
          <p:cNvSpPr>
            <a:spLocks noGrp="1"/>
          </p:cNvSpPr>
          <p:nvPr>
            <p:ph idx="1"/>
          </p:nvPr>
        </p:nvSpPr>
        <p:spPr>
          <a:solidFill>
            <a:schemeClr val="bg1">
              <a:alpha val="43000"/>
            </a:schemeClr>
          </a:solidFill>
        </p:spPr>
        <p:txBody>
          <a:bodyPr/>
          <a:lstStyle/>
          <a:p>
            <a:pPr marL="342900" lvl="1" indent="0">
              <a:buNone/>
            </a:pPr>
            <a:r>
              <a:rPr lang="es-CL" dirty="0"/>
              <a:t>Descubrimiento 1:</a:t>
            </a:r>
          </a:p>
          <a:p>
            <a:pPr lvl="1"/>
            <a:r>
              <a:rPr lang="es-CL" dirty="0"/>
              <a:t>El botón de “Convertidor” no tiene un nombre significativo, esto es un problema importante ya que una de las tareas involucraba utilizar este botón, donde la mayoría de usuarios no tuvieron idea de que ese lugar era el importante para esa tarea, lo que es algo que incluso se menciona en los comentarios.</a:t>
            </a:r>
          </a:p>
        </p:txBody>
      </p:sp>
    </p:spTree>
    <p:extLst>
      <p:ext uri="{BB962C8B-B14F-4D97-AF65-F5344CB8AC3E}">
        <p14:creationId xmlns:p14="http://schemas.microsoft.com/office/powerpoint/2010/main" val="1523132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1EB8E59-A1B8-4E6F-FD43-DF8E10A6DB23}"/>
              </a:ext>
            </a:extLst>
          </p:cNvPr>
          <p:cNvSpPr>
            <a:spLocks noGrp="1"/>
          </p:cNvSpPr>
          <p:nvPr>
            <p:ph type="title"/>
          </p:nvPr>
        </p:nvSpPr>
        <p:spPr>
          <a:solidFill>
            <a:schemeClr val="bg1">
              <a:alpha val="43000"/>
            </a:schemeClr>
          </a:solidFill>
        </p:spPr>
        <p:txBody>
          <a:bodyPr/>
          <a:lstStyle/>
          <a:p>
            <a:r>
              <a:rPr lang="es-CL" dirty="0"/>
              <a:t>Evidencia Descubrimiento 1</a:t>
            </a:r>
          </a:p>
        </p:txBody>
      </p:sp>
      <p:pic>
        <p:nvPicPr>
          <p:cNvPr id="5" name="Convertidor_Problem">
            <a:hlinkClick r:id="" action="ppaction://media"/>
            <a:extLst>
              <a:ext uri="{FF2B5EF4-FFF2-40B4-BE49-F238E27FC236}">
                <a16:creationId xmlns:a16="http://schemas.microsoft.com/office/drawing/2014/main" id="{41B8BB2B-91FE-44D1-D34F-E48BC25ECB7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07455" y="1572816"/>
            <a:ext cx="6299786" cy="3543894"/>
          </a:xfrm>
        </p:spPr>
      </p:pic>
      <p:sp>
        <p:nvSpPr>
          <p:cNvPr id="4" name="Marcador de número de diapositiva 3">
            <a:extLst>
              <a:ext uri="{FF2B5EF4-FFF2-40B4-BE49-F238E27FC236}">
                <a16:creationId xmlns:a16="http://schemas.microsoft.com/office/drawing/2014/main" id="{CC4FEE45-BDAA-1EB3-E108-E16B949B8AF8}"/>
              </a:ext>
            </a:extLst>
          </p:cNvPr>
          <p:cNvSpPr>
            <a:spLocks noGrp="1"/>
          </p:cNvSpPr>
          <p:nvPr>
            <p:ph type="sldNum" sz="quarter" idx="12"/>
          </p:nvPr>
        </p:nvSpPr>
        <p:spPr/>
        <p:txBody>
          <a:bodyPr/>
          <a:lstStyle/>
          <a:p>
            <a:fld id="{0CFEC368-1D7A-4F81-ABF6-AE0E36BAF64C}" type="slidenum">
              <a:rPr lang="en-US" smtClean="0"/>
              <a:pPr/>
              <a:t>8</a:t>
            </a:fld>
            <a:endParaRPr lang="en-US" dirty="0"/>
          </a:p>
        </p:txBody>
      </p:sp>
    </p:spTree>
    <p:extLst>
      <p:ext uri="{BB962C8B-B14F-4D97-AF65-F5344CB8AC3E}">
        <p14:creationId xmlns:p14="http://schemas.microsoft.com/office/powerpoint/2010/main" val="207303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8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AC0DCF-3E6B-AA40-87A1-A25FAF2493A9}"/>
              </a:ext>
            </a:extLst>
          </p:cNvPr>
          <p:cNvSpPr>
            <a:spLocks noGrp="1"/>
          </p:cNvSpPr>
          <p:nvPr>
            <p:ph type="title"/>
          </p:nvPr>
        </p:nvSpPr>
        <p:spPr>
          <a:solidFill>
            <a:schemeClr val="bg1">
              <a:alpha val="43000"/>
            </a:schemeClr>
          </a:solidFill>
        </p:spPr>
        <p:txBody>
          <a:bodyPr/>
          <a:lstStyle/>
          <a:p>
            <a:r>
              <a:rPr lang="es-CL" dirty="0"/>
              <a:t>Primera Iteración: Tiempo de Éxito y Éxito de las Tareas.</a:t>
            </a:r>
          </a:p>
        </p:txBody>
      </p:sp>
      <p:sp>
        <p:nvSpPr>
          <p:cNvPr id="3" name="Marcador de contenido 2">
            <a:extLst>
              <a:ext uri="{FF2B5EF4-FFF2-40B4-BE49-F238E27FC236}">
                <a16:creationId xmlns:a16="http://schemas.microsoft.com/office/drawing/2014/main" id="{BF8A2AB0-53E2-8645-9D41-4207EEFDFF88}"/>
              </a:ext>
            </a:extLst>
          </p:cNvPr>
          <p:cNvSpPr>
            <a:spLocks noGrp="1"/>
          </p:cNvSpPr>
          <p:nvPr>
            <p:ph idx="1"/>
          </p:nvPr>
        </p:nvSpPr>
        <p:spPr>
          <a:solidFill>
            <a:schemeClr val="bg1">
              <a:alpha val="43000"/>
            </a:schemeClr>
          </a:solidFill>
        </p:spPr>
        <p:txBody>
          <a:bodyPr/>
          <a:lstStyle/>
          <a:p>
            <a:pPr marL="0" indent="0">
              <a:buNone/>
            </a:pPr>
            <a:r>
              <a:rPr lang="es-CL" dirty="0"/>
              <a:t>    Descubrimiento 2:</a:t>
            </a:r>
          </a:p>
          <a:p>
            <a:pPr lvl="1"/>
            <a:r>
              <a:rPr lang="es-CL" dirty="0"/>
              <a:t>Para usuarios no familiarizados con ICON es muy difícil saber qué es qué sin que se tenga que explicar por el interlocutor, por lo que se necesita más información, pantallas de texto y ayuda. Si bien esto ocurre en una pantalla pensada para creadores, esto no quita que debería haber más información.</a:t>
            </a:r>
          </a:p>
        </p:txBody>
      </p:sp>
    </p:spTree>
    <p:extLst>
      <p:ext uri="{BB962C8B-B14F-4D97-AF65-F5344CB8AC3E}">
        <p14:creationId xmlns:p14="http://schemas.microsoft.com/office/powerpoint/2010/main" val="40104220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8D1E14"/>
      </a:dk2>
      <a:lt2>
        <a:srgbClr val="FF744E"/>
      </a:lt2>
      <a:accent1>
        <a:srgbClr val="E9B758"/>
      </a:accent1>
      <a:accent2>
        <a:srgbClr val="FE8943"/>
      </a:accent2>
      <a:accent3>
        <a:srgbClr val="AEA27C"/>
      </a:accent3>
      <a:accent4>
        <a:srgbClr val="90B46E"/>
      </a:accent4>
      <a:accent5>
        <a:srgbClr val="71AEC1"/>
      </a:accent5>
      <a:accent6>
        <a:srgbClr val="C98DE7"/>
      </a:accent6>
      <a:hlink>
        <a:srgbClr val="FF7A22"/>
      </a:hlink>
      <a:folHlink>
        <a:srgbClr val="FDCD86"/>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2000"/>
                <a:satMod val="150000"/>
                <a:lumMod val="15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971C58-AB76-4A2A-B231-5F8CA03CF491}"/>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TM04033919[[fn=Circuito]]</Template>
  <TotalTime>287</TotalTime>
  <Words>606</Words>
  <Application>Microsoft Office PowerPoint</Application>
  <PresentationFormat>Presentación en pantalla (16:9)</PresentationFormat>
  <Paragraphs>34</Paragraphs>
  <Slides>14</Slides>
  <Notes>0</Notes>
  <HiddenSlides>0</HiddenSlides>
  <MMClips>3</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14</vt:i4>
      </vt:variant>
    </vt:vector>
  </HeadingPairs>
  <TitlesOfParts>
    <vt:vector size="18" baseType="lpstr">
      <vt:lpstr>Arial</vt:lpstr>
      <vt:lpstr>Calibri</vt:lpstr>
      <vt:lpstr>Tw Cen MT</vt:lpstr>
      <vt:lpstr>Circuito</vt:lpstr>
      <vt:lpstr>Presentación de PowerPoint</vt:lpstr>
      <vt:lpstr>Sistema analizado</vt:lpstr>
      <vt:lpstr>Presentación de PowerPoint</vt:lpstr>
      <vt:lpstr>Presentación de PowerPoint</vt:lpstr>
      <vt:lpstr>Estudio de facilidad de uso</vt:lpstr>
      <vt:lpstr>Primera Iteración: Tiempo de Éxito y Éxito de las Tareas.</vt:lpstr>
      <vt:lpstr>Primera Iteración: Tiempo de Éxito y Éxito de las Tareas.</vt:lpstr>
      <vt:lpstr>Evidencia Descubrimiento 1</vt:lpstr>
      <vt:lpstr>Primera Iteración: Tiempo de Éxito y Éxito de las Tareas.</vt:lpstr>
      <vt:lpstr>Evidencia Descubrimiento 2</vt:lpstr>
      <vt:lpstr>Primera Iteración: Tiempo de Éxito y Éxito de las Tareas.</vt:lpstr>
      <vt:lpstr>Evidencia Descubrimiento 3</vt:lpstr>
      <vt:lpstr>Nuevo prototipo del sistema </vt:lpstr>
      <vt:lpstr>Conclusiones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model Canvas</dc:title>
  <dc:creator>Lioubov Dombrovskaia</dc:creator>
  <cp:lastModifiedBy>CHRISTIAN RENATO OSSA SALGADO</cp:lastModifiedBy>
  <cp:revision>19</cp:revision>
  <cp:lastPrinted>2020-06-22T16:03:26Z</cp:lastPrinted>
  <dcterms:created xsi:type="dcterms:W3CDTF">2020-06-15T01:10:28Z</dcterms:created>
  <dcterms:modified xsi:type="dcterms:W3CDTF">2022-07-05T23:17:44Z</dcterms:modified>
</cp:coreProperties>
</file>